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71" r:id="rId2"/>
    <p:sldId id="276" r:id="rId3"/>
    <p:sldId id="262" r:id="rId4"/>
    <p:sldId id="348" r:id="rId5"/>
    <p:sldId id="263" r:id="rId6"/>
    <p:sldId id="264" r:id="rId7"/>
    <p:sldId id="347" r:id="rId8"/>
    <p:sldId id="259" r:id="rId9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8F7E"/>
    <a:srgbClr val="009900"/>
    <a:srgbClr val="006666"/>
    <a:srgbClr val="008080"/>
    <a:srgbClr val="0000FF"/>
    <a:srgbClr val="4DB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431"/>
    <p:restoredTop sz="95118"/>
  </p:normalViewPr>
  <p:slideViewPr>
    <p:cSldViewPr snapToGrid="0" snapToObjects="1">
      <p:cViewPr varScale="1">
        <p:scale>
          <a:sx n="95" d="100"/>
          <a:sy n="95" d="100"/>
        </p:scale>
        <p:origin x="66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1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424F5-CC86-41F2-AE85-3B831D4154A6}" type="datetimeFigureOut">
              <a:rPr lang="es-BO" smtClean="0"/>
              <a:t>9/1/2022</a:t>
            </a:fld>
            <a:endParaRPr lang="es-B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B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B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50FC00-CCD4-45A2-B57F-9A252171814B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898959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Optional slide depending on format of presentation/workshop.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586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931CD7-EB86-294D-A124-762B203A6A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ADBDCA8-BF4F-BC43-BE58-B960D610E3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E13D6CB-240C-674F-86FC-9FC0FB4B29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74E44B5A-9749-4E88-8FC1-14F413276AF3}" type="datetime1">
              <a:rPr lang="es-BO" smtClean="0"/>
              <a:t>9/1/2022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DBEC845-C6A5-9B48-AD5B-7BD366D47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Red Esfera Bolivia - Magdalena Medrano, Martin Villarroel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9BFD2B-35D1-DA41-BDD1-401B6EE33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3E60CD5D-6B32-6D47-8E1A-24A211A8FE6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35998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seño personalizado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479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7269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"/>
          <p:cNvSpPr/>
          <p:nvPr/>
        </p:nvSpPr>
        <p:spPr>
          <a:xfrm>
            <a:off x="-3257" y="-50091"/>
            <a:ext cx="12198514" cy="6958181"/>
          </a:xfrm>
          <a:prstGeom prst="rect">
            <a:avLst/>
          </a:prstGeom>
          <a:solidFill>
            <a:srgbClr val="00A585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>
              <a:defRPr sz="24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87" dirty="0">
              <a:solidFill>
                <a:srgbClr val="FFFFFF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1190626" y="1151930"/>
            <a:ext cx="9810751" cy="794742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90626" y="2321927"/>
            <a:ext cx="9810751" cy="3397050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  <a:lvl2pPr marL="0" indent="0">
              <a:buSzTx/>
              <a:buNone/>
              <a:defRPr>
                <a:solidFill>
                  <a:srgbClr val="FFFFFF"/>
                </a:solidFill>
              </a:defRPr>
            </a:lvl2pPr>
            <a:lvl3pPr marL="0" indent="0">
              <a:buSzTx/>
              <a:buNone/>
              <a:defRPr>
                <a:solidFill>
                  <a:srgbClr val="FFFFFF"/>
                </a:solidFill>
              </a:defRPr>
            </a:lvl3pPr>
            <a:lvl4pPr marL="0" indent="0">
              <a:buSzTx/>
              <a:buNone/>
              <a:defRPr>
                <a:solidFill>
                  <a:srgbClr val="FFFFFF"/>
                </a:solidFill>
              </a:defRPr>
            </a:lvl4pPr>
            <a:lvl5pPr marL="0" indent="0">
              <a:buSzTx/>
              <a:buNone/>
              <a:defRPr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37" name="pasted-image.pdf" descr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1611" y="6096854"/>
            <a:ext cx="46700" cy="285751"/>
          </a:xfrm>
          <a:prstGeom prst="rect">
            <a:avLst/>
          </a:prstGeom>
          <a:ln w="12700">
            <a:miter lim="400000"/>
          </a:ln>
        </p:spPr>
      </p:pic>
      <p:sp>
        <p:nvSpPr>
          <p:cNvPr id="38" name="Page"/>
          <p:cNvSpPr txBox="1"/>
          <p:nvPr/>
        </p:nvSpPr>
        <p:spPr>
          <a:xfrm>
            <a:off x="11070540" y="6037787"/>
            <a:ext cx="563251" cy="223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7" tIns="35717" rIns="35717" bIns="35717" anchor="ctr">
            <a:spAutoFit/>
          </a:bodyPr>
          <a:lstStyle>
            <a:lvl1pPr algn="l">
              <a:defRPr sz="1400" cap="all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r>
              <a:rPr sz="984" dirty="0"/>
              <a:t>Page</a:t>
            </a:r>
          </a:p>
        </p:txBody>
      </p:sp>
      <p:pic>
        <p:nvPicPr>
          <p:cNvPr id="39" name="pasted-image.pdf" descr="pasted-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333" y="5969473"/>
            <a:ext cx="1718025" cy="598339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78305" y="6194227"/>
            <a:ext cx="467666" cy="216403"/>
          </a:xfrm>
          <a:prstGeom prst="rect">
            <a:avLst/>
          </a:prstGeom>
        </p:spPr>
        <p:txBody>
          <a:bodyPr lIns="91435" tIns="45718" rIns="91435" bIns="45718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8767803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4CD83EA6-AA5B-144B-8978-CE5C75F4AEC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19379"/>
            <a:ext cx="12192000" cy="6838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29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702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rd.org/?lang=es" TargetMode="External"/><Relationship Id="rId2" Type="http://schemas.openxmlformats.org/officeDocument/2006/relationships/hyperlink" Target="https://www.chsalliance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7" name="Rectangle 11"/>
          <p:cNvSpPr>
            <a:spLocks noChangeArrowheads="1"/>
          </p:cNvSpPr>
          <p:nvPr/>
        </p:nvSpPr>
        <p:spPr bwMode="auto">
          <a:xfrm>
            <a:off x="7" y="-184650"/>
            <a:ext cx="184664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BO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38" name="Rectangle 12"/>
          <p:cNvSpPr>
            <a:spLocks noChangeArrowheads="1"/>
          </p:cNvSpPr>
          <p:nvPr/>
        </p:nvSpPr>
        <p:spPr bwMode="auto">
          <a:xfrm>
            <a:off x="6" y="354987"/>
            <a:ext cx="2454451" cy="261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BO" altLang="es-BO" sz="110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                                                           </a:t>
            </a:r>
            <a:endParaRPr lang="es-BO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40" name="Rectangle 17"/>
          <p:cNvSpPr>
            <a:spLocks noChangeArrowheads="1"/>
          </p:cNvSpPr>
          <p:nvPr/>
        </p:nvSpPr>
        <p:spPr bwMode="auto">
          <a:xfrm>
            <a:off x="7" y="43953"/>
            <a:ext cx="184664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BO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41" name="Rectangle 19"/>
          <p:cNvSpPr>
            <a:spLocks noChangeArrowheads="1"/>
          </p:cNvSpPr>
          <p:nvPr/>
        </p:nvSpPr>
        <p:spPr bwMode="auto">
          <a:xfrm>
            <a:off x="5811345" y="1802786"/>
            <a:ext cx="569320" cy="261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BO" sz="110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          </a:t>
            </a:r>
            <a:endParaRPr lang="es-ES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42" name="Rectangle 20"/>
          <p:cNvSpPr>
            <a:spLocks noChangeArrowheads="1"/>
          </p:cNvSpPr>
          <p:nvPr/>
        </p:nvSpPr>
        <p:spPr bwMode="auto">
          <a:xfrm>
            <a:off x="5695929" y="2544149"/>
            <a:ext cx="800152" cy="261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BO" sz="1100" b="1">
                <a:solidFill>
                  <a:srgbClr val="254061"/>
                </a:solidFill>
                <a:latin typeface="Arial" pitchFamily="34" charset="0"/>
                <a:cs typeface="Calibri" pitchFamily="34" charset="0"/>
              </a:rPr>
              <a:t>                </a:t>
            </a:r>
            <a:endParaRPr lang="es-ES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43" name="Rectangle 21"/>
          <p:cNvSpPr>
            <a:spLocks noChangeArrowheads="1"/>
          </p:cNvSpPr>
          <p:nvPr/>
        </p:nvSpPr>
        <p:spPr bwMode="auto">
          <a:xfrm>
            <a:off x="7" y="3414216"/>
            <a:ext cx="184664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6858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9144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1600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0574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s-BO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" name="AutoShape 2" descr="blob:https://web.whatsapp.com/bc565ba3-5248-4209-a39d-7427e615efb5"/>
          <p:cNvSpPr>
            <a:spLocks noChangeAspect="1" noChangeArrowheads="1"/>
          </p:cNvSpPr>
          <p:nvPr/>
        </p:nvSpPr>
        <p:spPr bwMode="auto">
          <a:xfrm>
            <a:off x="155575" y="-14446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endParaRPr lang="es-BO"/>
          </a:p>
        </p:txBody>
      </p:sp>
      <p:sp>
        <p:nvSpPr>
          <p:cNvPr id="4" name="AutoShape 4" descr="blob:https://web.whatsapp.com/bc565ba3-5248-4209-a39d-7427e615efb5"/>
          <p:cNvSpPr>
            <a:spLocks noChangeAspect="1" noChangeArrowheads="1"/>
          </p:cNvSpPr>
          <p:nvPr/>
        </p:nvSpPr>
        <p:spPr bwMode="auto">
          <a:xfrm>
            <a:off x="307975" y="795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endParaRPr lang="es-BO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EECEF1E-ADE8-49FF-ACE4-944EF7D122AF}"/>
              </a:ext>
            </a:extLst>
          </p:cNvPr>
          <p:cNvSpPr txBox="1"/>
          <p:nvPr/>
        </p:nvSpPr>
        <p:spPr>
          <a:xfrm>
            <a:off x="3870434" y="313157"/>
            <a:ext cx="57465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00460" hangingPunct="1"/>
            <a:r>
              <a:rPr lang="es-BO" b="1" i="1" kern="1200" dirty="0">
                <a:solidFill>
                  <a:srgbClr val="008080"/>
                </a:solidFill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MÓDULO DE CAPACITACION SOBRE ESFERA, </a:t>
            </a:r>
            <a:endParaRPr lang="es-BO" i="1" kern="1200" dirty="0">
              <a:solidFill>
                <a:srgbClr val="008080"/>
              </a:solidFill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  <a:p>
            <a:pPr algn="ctr" defTabSz="1300460" hangingPunct="1"/>
            <a:r>
              <a:rPr lang="es-BO" b="1" i="1" kern="1200" dirty="0">
                <a:solidFill>
                  <a:srgbClr val="008080"/>
                </a:solidFill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PARA AUTORIDADES NACIONALES DE GESTIÓN DE DESASTRES (NDMA)</a:t>
            </a:r>
          </a:p>
          <a:p>
            <a:pPr algn="ctr" defTabSz="1300460" hangingPunct="1"/>
            <a:endParaRPr lang="es-BO" b="1" kern="1200" dirty="0">
              <a:solidFill>
                <a:srgbClr val="008080"/>
              </a:solidFill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  <a:p>
            <a:pPr algn="ctr" defTabSz="1300460" hangingPunct="1"/>
            <a:r>
              <a:rPr lang="es-BO" b="1" kern="1200" dirty="0">
                <a:solidFill>
                  <a:srgbClr val="008080"/>
                </a:solidFill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PAQUETE DE CAPACITACON ALTERNATIVA “A”</a:t>
            </a:r>
            <a:endParaRPr lang="es-BO" kern="1200" dirty="0">
              <a:solidFill>
                <a:srgbClr val="008080"/>
              </a:solidFill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0DAFF2FA-7443-4D2B-A735-C7A7EA7D0700}"/>
              </a:ext>
            </a:extLst>
          </p:cNvPr>
          <p:cNvSpPr/>
          <p:nvPr/>
        </p:nvSpPr>
        <p:spPr>
          <a:xfrm>
            <a:off x="4223941" y="2674938"/>
            <a:ext cx="7337440" cy="2176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00460" hangingPunct="1">
              <a:lnSpc>
                <a:spcPct val="107000"/>
              </a:lnSpc>
              <a:spcAft>
                <a:spcPts val="1138"/>
              </a:spcAft>
            </a:pPr>
            <a:r>
              <a:rPr lang="es-BO" sz="4000" b="1" kern="1200" dirty="0">
                <a:ln w="3175">
                  <a:solidFill>
                    <a:sysClr val="windowText" lastClr="00000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SESION 04: </a:t>
            </a:r>
          </a:p>
          <a:p>
            <a:pPr algn="ctr" defTabSz="1300460" hangingPunct="1">
              <a:lnSpc>
                <a:spcPct val="107000"/>
              </a:lnSpc>
              <a:spcAft>
                <a:spcPts val="1138"/>
              </a:spcAft>
            </a:pPr>
            <a:r>
              <a:rPr lang="es-BO" sz="4000" b="1" kern="1200" dirty="0">
                <a:ln w="3175">
                  <a:solidFill>
                    <a:sysClr val="windowText" lastClr="00000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NORMA HUMANITARIA ESENCIAL (NHE)</a:t>
            </a:r>
            <a:endParaRPr lang="es-EC" b="1" i="1" kern="1200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933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714277D0-7DEA-BD42-8A5F-80950A3A1C83}"/>
              </a:ext>
            </a:extLst>
          </p:cNvPr>
          <p:cNvSpPr/>
          <p:nvPr/>
        </p:nvSpPr>
        <p:spPr>
          <a:xfrm>
            <a:off x="614688" y="277311"/>
            <a:ext cx="8565931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3200" b="1" dirty="0" err="1">
                <a:solidFill>
                  <a:srgbClr val="3A8F7E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Objetivo</a:t>
            </a:r>
            <a:r>
              <a:rPr lang="en-US" sz="3200" b="1" dirty="0">
                <a:solidFill>
                  <a:srgbClr val="3A8F7E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3200" b="1" dirty="0" err="1">
                <a:solidFill>
                  <a:srgbClr val="3A8F7E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aprendizaje</a:t>
            </a:r>
            <a:endParaRPr lang="en-US" sz="3200" b="1" dirty="0">
              <a:solidFill>
                <a:srgbClr val="3A8F7E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2542233" y="1292495"/>
            <a:ext cx="6705388" cy="43088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3000" b="1" dirty="0">
                <a:latin typeface="Arial" panose="020B0604020202020204" pitchFamily="34" charset="0"/>
                <a:cs typeface="Arial" panose="020B0604020202020204" pitchFamily="34" charset="0"/>
              </a:rPr>
              <a:t>Al final de esta sesión, usted estará en capacidad de: </a:t>
            </a:r>
          </a:p>
          <a:p>
            <a:pPr marL="0" indent="0">
              <a:buNone/>
            </a:pPr>
            <a:endParaRPr lang="es-ES" sz="3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ES" sz="3000" b="1" dirty="0">
                <a:latin typeface="Arial" panose="020B0604020202020204" pitchFamily="34" charset="0"/>
                <a:cs typeface="Arial" panose="020B0604020202020204" pitchFamily="34" charset="0"/>
              </a:rPr>
              <a:t>Enumerar los nueve compromisos  </a:t>
            </a:r>
            <a:r>
              <a:rPr lang="es-ES" sz="3000" dirty="0">
                <a:latin typeface="Arial" panose="020B0604020202020204" pitchFamily="34" charset="0"/>
                <a:cs typeface="Arial" panose="020B0604020202020204" pitchFamily="34" charset="0"/>
              </a:rPr>
              <a:t>de la NHE </a:t>
            </a:r>
          </a:p>
          <a:p>
            <a:pPr lvl="1"/>
            <a:r>
              <a:rPr lang="es-ES" sz="3000" b="1" dirty="0">
                <a:latin typeface="Arial" panose="020B0604020202020204" pitchFamily="34" charset="0"/>
                <a:cs typeface="Arial" panose="020B0604020202020204" pitchFamily="34" charset="0"/>
              </a:rPr>
              <a:t>Describir la estructura única de la NHE</a:t>
            </a:r>
            <a:endParaRPr lang="es-E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10" descr="Image result for comprehension icon">
            <a:extLst>
              <a:ext uri="{FF2B5EF4-FFF2-40B4-BE49-F238E27FC236}">
                <a16:creationId xmlns:a16="http://schemas.microsoft.com/office/drawing/2014/main" id="{E995EB6E-E651-481C-8D29-73931494B7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5692" y="3529306"/>
            <a:ext cx="1595728" cy="159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6">
            <a:extLst>
              <a:ext uri="{FF2B5EF4-FFF2-40B4-BE49-F238E27FC236}">
                <a16:creationId xmlns:a16="http://schemas.microsoft.com/office/drawing/2014/main" id="{4FAA73DF-0BFD-4085-89A8-790956C993FF}"/>
              </a:ext>
            </a:extLst>
          </p:cNvPr>
          <p:cNvSpPr/>
          <p:nvPr/>
        </p:nvSpPr>
        <p:spPr>
          <a:xfrm>
            <a:off x="8999550" y="5042285"/>
            <a:ext cx="22646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0" cap="none" spc="0" dirty="0">
                <a:ln w="0"/>
                <a:solidFill>
                  <a:srgbClr val="006E1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Comprensión</a:t>
            </a:r>
          </a:p>
        </p:txBody>
      </p:sp>
      <p:pic>
        <p:nvPicPr>
          <p:cNvPr id="7" name="Picture 4" descr="Related image">
            <a:extLst>
              <a:ext uri="{FF2B5EF4-FFF2-40B4-BE49-F238E27FC236}">
                <a16:creationId xmlns:a16="http://schemas.microsoft.com/office/drawing/2014/main" id="{E2C297D9-6343-4FAB-96FF-CCBECF57CB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86127" y="1180673"/>
            <a:ext cx="1505293" cy="1505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21A7FF90-423B-4050-9FAF-451CB1C9789D}"/>
              </a:ext>
            </a:extLst>
          </p:cNvPr>
          <p:cNvSpPr/>
          <p:nvPr/>
        </p:nvSpPr>
        <p:spPr>
          <a:xfrm>
            <a:off x="9180619" y="2768944"/>
            <a:ext cx="240902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0" cap="none" spc="0" dirty="0">
                <a:ln w="0"/>
                <a:solidFill>
                  <a:srgbClr val="0048A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Conocimiento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7037DEA-CB39-44B9-8D93-4A0E069E5E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53435" y="4872586"/>
            <a:ext cx="5746115" cy="99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165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562708" y="2713055"/>
            <a:ext cx="10771833" cy="2431702"/>
          </a:xfrm>
          <a:prstGeom prst="rect">
            <a:avLst/>
          </a:prstGeom>
          <a:noFill/>
        </p:spPr>
        <p:txBody>
          <a:bodyPr vert="horz" lIns="72000" tIns="36000" rIns="72000" bIns="36000" rtlCol="0" anchor="ctr" anchorCtr="0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Tahoma"/>
                <a:ea typeface="+mj-ea"/>
                <a:cs typeface="Tahoma"/>
              </a:defRPr>
            </a:lvl1pPr>
          </a:lstStyle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s-BO" sz="2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 Norma Humanitaria Esencial en materia de calidad y rendición de cuentas (CHS, por sus siglas en inglés) </a:t>
            </a:r>
            <a:r>
              <a:rPr lang="es-BO" sz="2400" i="0" dirty="0">
                <a:solidFill>
                  <a:srgbClr val="3A8F7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 un código voluntario que describe los elementos principales de la acción humanitaria de calidad, fundada en principios éticos y en la rendición de cuentas</a:t>
            </a:r>
            <a:r>
              <a:rPr lang="es-BO" sz="2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s-BO" sz="2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Fue formulada en 2014 mediante un proceso de consulta y </a:t>
            </a:r>
            <a:r>
              <a:rPr lang="es-BO" sz="2400" i="0" dirty="0">
                <a:solidFill>
                  <a:srgbClr val="3A8F7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establece nueve Compromisos que los actores humanitarios pueden asumir para mejorar la calidad de la asistencia que proporcionan</a:t>
            </a:r>
            <a:r>
              <a:rPr lang="es-BO" sz="2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Esfera es uno de los miembros fundadores de la Norma, junto con las organizaciones asociadas </a:t>
            </a:r>
            <a:r>
              <a:rPr lang="es-BO" sz="2400" b="1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CHS Alliance</a:t>
            </a:r>
            <a:r>
              <a:rPr lang="es-BO" sz="2400" b="1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y </a:t>
            </a:r>
            <a:r>
              <a:rPr lang="es-BO" sz="2400" b="1" i="0" u="none" strike="noStrike" dirty="0" err="1">
                <a:solidFill>
                  <a:srgbClr val="0563C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Groupe</a:t>
            </a:r>
            <a:r>
              <a:rPr lang="es-BO" sz="2400" b="1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URD</a:t>
            </a:r>
            <a:r>
              <a:rPr lang="es-BO" sz="2400" b="1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s-BO" sz="2400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Reemplaza a las Normas Comunes</a:t>
            </a:r>
            <a:endParaRPr lang="es-BO" sz="2400" b="0" i="0" dirty="0">
              <a:solidFill>
                <a:srgbClr val="3A8F7E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BO" sz="2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81502CD-E3C5-4372-A715-20E3181931B9}"/>
              </a:ext>
            </a:extLst>
          </p:cNvPr>
          <p:cNvSpPr txBox="1"/>
          <p:nvPr/>
        </p:nvSpPr>
        <p:spPr>
          <a:xfrm>
            <a:off x="351692" y="262111"/>
            <a:ext cx="90234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13. PRESENTACION DE LA NORMA HUMANITARIA ESENCIAL: COMPROMISOS, CRITERIOS DE CALIDAD Y ACCIONES CLAVE</a:t>
            </a:r>
            <a:endParaRPr lang="es-BO" sz="2800" b="1" dirty="0">
              <a:solidFill>
                <a:srgbClr val="3A8F7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187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572756" y="2671288"/>
            <a:ext cx="3126305" cy="1996965"/>
          </a:xfrm>
          <a:prstGeom prst="rect">
            <a:avLst/>
          </a:prstGeom>
          <a:noFill/>
        </p:spPr>
        <p:txBody>
          <a:bodyPr vert="horz" lIns="72000" tIns="36000" rIns="72000" bIns="36000" rtlCol="0" anchor="ctr" anchorCtr="0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Tahoma"/>
                <a:ea typeface="+mj-ea"/>
                <a:cs typeface="Tahoma"/>
              </a:defRPr>
            </a:lvl1pPr>
          </a:lstStyle>
          <a:p>
            <a:pPr algn="ctr"/>
            <a:r>
              <a:rPr lang="pt-BR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Diagrama para usar </a:t>
            </a:r>
            <a:r>
              <a:rPr lang="pt-BR" dirty="0" err="1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NHE, </a:t>
            </a:r>
            <a:r>
              <a:rPr lang="pt-BR" dirty="0" err="1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diferentes niveles</a:t>
            </a:r>
            <a:endParaRPr lang="es-BO" dirty="0">
              <a:solidFill>
                <a:srgbClr val="3A8F7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BAB2EC3-1465-4EC2-BCB9-BE33C961CF2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6448" y="1055077"/>
            <a:ext cx="7627251" cy="5499104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81502CD-E3C5-4372-A715-20E3181931B9}"/>
              </a:ext>
            </a:extLst>
          </p:cNvPr>
          <p:cNvSpPr txBox="1"/>
          <p:nvPr/>
        </p:nvSpPr>
        <p:spPr>
          <a:xfrm>
            <a:off x="218301" y="252917"/>
            <a:ext cx="81821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13. PRESENTACION DE LA NORMA HUMANITARIA ESENCIAL: COMPROMISOS, CRITERIOS DE CALIDAD Y ACCIONES CLAVE</a:t>
            </a:r>
            <a:endParaRPr lang="es-BO" sz="2400" b="1" dirty="0">
              <a:solidFill>
                <a:srgbClr val="3A8F7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976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A32D6D68-B0AD-46A8-ADE9-EC673A37A8E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15031" y="70338"/>
            <a:ext cx="7049653" cy="6561574"/>
          </a:xfrm>
          <a:prstGeom prst="rect">
            <a:avLst/>
          </a:prstGeom>
        </p:spPr>
      </p:pic>
      <p:sp>
        <p:nvSpPr>
          <p:cNvPr id="2" name="TextBox 6">
            <a:extLst>
              <a:ext uri="{FF2B5EF4-FFF2-40B4-BE49-F238E27FC236}">
                <a16:creationId xmlns:a16="http://schemas.microsoft.com/office/drawing/2014/main" id="{FFA7BCD9-4FEC-4397-B1C5-D19D88139457}"/>
              </a:ext>
            </a:extLst>
          </p:cNvPr>
          <p:cNvSpPr txBox="1"/>
          <p:nvPr/>
        </p:nvSpPr>
        <p:spPr>
          <a:xfrm>
            <a:off x="827316" y="1023054"/>
            <a:ext cx="3631084" cy="48118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pt-BR" sz="2800" b="1" dirty="0">
                <a:solidFill>
                  <a:srgbClr val="0D0D0D"/>
                </a:solidFill>
                <a:sym typeface="Open Sans Regular"/>
              </a:rPr>
              <a:t>La Carta Humanitária  </a:t>
            </a:r>
            <a:r>
              <a:rPr lang="pt-BR" sz="2800" b="1" dirty="0">
                <a:solidFill>
                  <a:srgbClr val="0D0D0D"/>
                </a:solidFill>
              </a:rPr>
              <a:t>y </a:t>
            </a:r>
            <a:r>
              <a:rPr lang="pt-BR" sz="2800" b="1" dirty="0" err="1">
                <a:solidFill>
                  <a:srgbClr val="0D0D0D"/>
                </a:solidFill>
              </a:rPr>
              <a:t>l</a:t>
            </a:r>
            <a:r>
              <a:rPr lang="pt-BR" sz="2800" b="1" dirty="0" err="1">
                <a:solidFill>
                  <a:srgbClr val="0D0D0D"/>
                </a:solidFill>
                <a:sym typeface="Open Sans Regular"/>
              </a:rPr>
              <a:t>os</a:t>
            </a:r>
            <a:r>
              <a:rPr lang="pt-BR" sz="2800" b="1" dirty="0">
                <a:solidFill>
                  <a:srgbClr val="0D0D0D"/>
                </a:solidFill>
                <a:sym typeface="Open Sans Regular"/>
              </a:rPr>
              <a:t> Princípios de </a:t>
            </a:r>
            <a:r>
              <a:rPr lang="pt-BR" sz="2800" b="1" dirty="0" err="1">
                <a:solidFill>
                  <a:srgbClr val="0D0D0D"/>
                </a:solidFill>
                <a:sym typeface="Open Sans Regular"/>
              </a:rPr>
              <a:t>proteccion</a:t>
            </a:r>
            <a:r>
              <a:rPr lang="pt-BR" sz="2800" b="1" dirty="0">
                <a:solidFill>
                  <a:srgbClr val="0D0D0D"/>
                </a:solidFill>
                <a:sym typeface="Open Sans Regular"/>
              </a:rPr>
              <a:t>, </a:t>
            </a:r>
            <a:r>
              <a:rPr lang="pt-BR" sz="2800" b="1" dirty="0" err="1">
                <a:solidFill>
                  <a:srgbClr val="0D0D0D"/>
                </a:solidFill>
                <a:sym typeface="Open Sans Regular"/>
              </a:rPr>
              <a:t>apoyan</a:t>
            </a:r>
            <a:r>
              <a:rPr lang="pt-BR" sz="2800" b="1" dirty="0">
                <a:solidFill>
                  <a:srgbClr val="0D0D0D"/>
                </a:solidFill>
                <a:sym typeface="Open Sans Regular"/>
              </a:rPr>
              <a:t> </a:t>
            </a:r>
            <a:r>
              <a:rPr lang="pt-BR" sz="2800" b="1" dirty="0" err="1">
                <a:solidFill>
                  <a:srgbClr val="0D0D0D"/>
                </a:solidFill>
                <a:sym typeface="Open Sans Regular"/>
              </a:rPr>
              <a:t>directamente</a:t>
            </a:r>
            <a:r>
              <a:rPr lang="pt-BR" sz="2800" b="1" dirty="0">
                <a:solidFill>
                  <a:srgbClr val="0D0D0D"/>
                </a:solidFill>
                <a:sym typeface="Open Sans Regular"/>
              </a:rPr>
              <a:t> </a:t>
            </a:r>
            <a:r>
              <a:rPr lang="pt-BR" sz="2800" b="1" dirty="0">
                <a:solidFill>
                  <a:srgbClr val="0D0D0D"/>
                </a:solidFill>
              </a:rPr>
              <a:t>a </a:t>
            </a:r>
            <a:r>
              <a:rPr lang="pt-BR" sz="2800" b="1" dirty="0" err="1">
                <a:solidFill>
                  <a:srgbClr val="0D0D0D"/>
                </a:solidFill>
              </a:rPr>
              <a:t>la</a:t>
            </a:r>
            <a:r>
              <a:rPr lang="pt-BR" sz="2800" b="1" dirty="0">
                <a:solidFill>
                  <a:srgbClr val="0D0D0D"/>
                </a:solidFill>
              </a:rPr>
              <a:t> Norma Humanitária </a:t>
            </a:r>
            <a:r>
              <a:rPr lang="pt-BR" sz="2800" b="1" dirty="0" err="1">
                <a:solidFill>
                  <a:srgbClr val="0D0D0D"/>
                </a:solidFill>
              </a:rPr>
              <a:t>Esencial</a:t>
            </a:r>
            <a:r>
              <a:rPr lang="pt-BR" sz="2800" b="1" dirty="0">
                <a:solidFill>
                  <a:srgbClr val="0D0D0D"/>
                </a:solidFill>
                <a:sym typeface="Open Sans Regular"/>
              </a:rPr>
              <a:t>. </a:t>
            </a:r>
          </a:p>
          <a:p>
            <a:pPr defTabSz="410751" hangingPunct="0"/>
            <a:r>
              <a:rPr lang="pt-BR" sz="2800" b="1" dirty="0" err="1">
                <a:solidFill>
                  <a:srgbClr val="008080"/>
                </a:solidFill>
                <a:sym typeface="Open Sans Regular"/>
              </a:rPr>
              <a:t>En</a:t>
            </a:r>
            <a:r>
              <a:rPr lang="pt-BR" sz="2800" b="1" dirty="0">
                <a:solidFill>
                  <a:srgbClr val="008080"/>
                </a:solidFill>
                <a:sym typeface="Open Sans Regular"/>
              </a:rPr>
              <a:t> conjunto, </a:t>
            </a:r>
            <a:r>
              <a:rPr lang="pt-BR" sz="2800" b="1" dirty="0" err="1">
                <a:solidFill>
                  <a:srgbClr val="008080"/>
                </a:solidFill>
                <a:sym typeface="Open Sans Regular"/>
              </a:rPr>
              <a:t>estos</a:t>
            </a:r>
            <a:r>
              <a:rPr lang="pt-BR" sz="2800" b="1" dirty="0">
                <a:solidFill>
                  <a:srgbClr val="008080"/>
                </a:solidFill>
                <a:sym typeface="Open Sans Regular"/>
              </a:rPr>
              <a:t> </a:t>
            </a:r>
            <a:r>
              <a:rPr lang="pt-BR" sz="2800" b="1" dirty="0" err="1">
                <a:solidFill>
                  <a:srgbClr val="008080"/>
                </a:solidFill>
                <a:sym typeface="Open Sans Regular"/>
              </a:rPr>
              <a:t>tres</a:t>
            </a:r>
            <a:r>
              <a:rPr lang="pt-BR" sz="2800" b="1" dirty="0">
                <a:solidFill>
                  <a:srgbClr val="008080"/>
                </a:solidFill>
                <a:sym typeface="Open Sans Regular"/>
              </a:rPr>
              <a:t> capítulos </a:t>
            </a:r>
            <a:r>
              <a:rPr lang="pt-BR" sz="2800" b="1" dirty="0" err="1">
                <a:solidFill>
                  <a:srgbClr val="008080"/>
                </a:solidFill>
                <a:sym typeface="Open Sans Regular"/>
              </a:rPr>
              <a:t>constituyen</a:t>
            </a:r>
            <a:r>
              <a:rPr lang="pt-BR" sz="2800" b="1" dirty="0">
                <a:solidFill>
                  <a:srgbClr val="008080"/>
                </a:solidFill>
                <a:sym typeface="Open Sans Regular"/>
              </a:rPr>
              <a:t> </a:t>
            </a:r>
            <a:r>
              <a:rPr lang="pt-BR" sz="2800" b="1" dirty="0" err="1">
                <a:solidFill>
                  <a:srgbClr val="008080"/>
                </a:solidFill>
                <a:sym typeface="Open Sans Regular"/>
              </a:rPr>
              <a:t>los</a:t>
            </a:r>
            <a:r>
              <a:rPr lang="pt-BR" sz="2800" b="1" dirty="0">
                <a:solidFill>
                  <a:srgbClr val="008080"/>
                </a:solidFill>
                <a:sym typeface="Open Sans Regular"/>
              </a:rPr>
              <a:t> princípios y fundamentos de </a:t>
            </a:r>
            <a:r>
              <a:rPr lang="pt-BR" sz="2800" b="1" dirty="0" err="1">
                <a:solidFill>
                  <a:srgbClr val="008080"/>
                </a:solidFill>
                <a:sym typeface="Open Sans Regular"/>
              </a:rPr>
              <a:t>las</a:t>
            </a:r>
            <a:r>
              <a:rPr lang="pt-BR" sz="2800" b="1" dirty="0">
                <a:solidFill>
                  <a:srgbClr val="008080"/>
                </a:solidFill>
                <a:sym typeface="Open Sans Regular"/>
              </a:rPr>
              <a:t> Normas Esfera.</a:t>
            </a:r>
          </a:p>
        </p:txBody>
      </p:sp>
    </p:spTree>
    <p:extLst>
      <p:ext uri="{BB962C8B-B14F-4D97-AF65-F5344CB8AC3E}">
        <p14:creationId xmlns:p14="http://schemas.microsoft.com/office/powerpoint/2010/main" val="469511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36484" y="2942891"/>
            <a:ext cx="2433144" cy="1081760"/>
          </a:xfrm>
          <a:prstGeom prst="rect">
            <a:avLst/>
          </a:prstGeom>
          <a:noFill/>
        </p:spPr>
        <p:txBody>
          <a:bodyPr vert="horz" lIns="72000" tIns="36000" rIns="72000" bIns="36000" rtlCol="0" anchor="ctr" anchorCtr="0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Tahoma"/>
                <a:ea typeface="+mj-ea"/>
                <a:cs typeface="Tahoma"/>
              </a:defRPr>
            </a:lvl1pPr>
          </a:lstStyle>
          <a:p>
            <a:pPr algn="ctr"/>
            <a:r>
              <a:rPr lang="es-ES" sz="3200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Estructura única de la NHE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32235" y="1004111"/>
            <a:ext cx="6805448" cy="507086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4000" lvl="1" indent="-324000">
              <a:spcBef>
                <a:spcPts val="1600"/>
              </a:spcBef>
            </a:pPr>
            <a:r>
              <a:rPr lang="es-ES" sz="3600" b="1" dirty="0" err="1"/>
              <a:t>Compromisso</a:t>
            </a:r>
            <a:r>
              <a:rPr lang="es-ES" sz="3600" b="1" dirty="0"/>
              <a:t>, 1 - 9</a:t>
            </a:r>
          </a:p>
          <a:p>
            <a:pPr marL="324000" lvl="1" indent="-324000">
              <a:spcBef>
                <a:spcPts val="1600"/>
              </a:spcBef>
            </a:pPr>
            <a:r>
              <a:rPr lang="es-BO" sz="3600" b="1" dirty="0" err="1"/>
              <a:t>Critério</a:t>
            </a:r>
            <a:r>
              <a:rPr lang="es-BO" sz="3600" b="1" dirty="0"/>
              <a:t> de </a:t>
            </a:r>
            <a:r>
              <a:rPr lang="es-BO" sz="3600" b="1" dirty="0" err="1"/>
              <a:t>qualidade</a:t>
            </a:r>
            <a:r>
              <a:rPr lang="es-BO" sz="3600" b="1" dirty="0"/>
              <a:t>, </a:t>
            </a:r>
            <a:r>
              <a:rPr lang="es-ES" sz="3600" b="1" dirty="0"/>
              <a:t>1-9</a:t>
            </a:r>
          </a:p>
          <a:p>
            <a:pPr marL="324000" lvl="1" indent="-324000">
              <a:spcBef>
                <a:spcPts val="1600"/>
              </a:spcBef>
            </a:pPr>
            <a:r>
              <a:rPr lang="es-ES" sz="3600" b="1" dirty="0"/>
              <a:t>Indicadores de </a:t>
            </a:r>
            <a:r>
              <a:rPr lang="es-ES" sz="3600" b="1" dirty="0" err="1"/>
              <a:t>desempenho</a:t>
            </a:r>
            <a:endParaRPr lang="es-ES" sz="3600" b="1" dirty="0"/>
          </a:p>
          <a:p>
            <a:pPr marL="324000" lvl="1" indent="-324000">
              <a:spcBef>
                <a:spcPts val="1600"/>
              </a:spcBef>
            </a:pPr>
            <a:r>
              <a:rPr lang="es-BO" sz="3600" b="1" dirty="0" err="1"/>
              <a:t>Ações</a:t>
            </a:r>
            <a:r>
              <a:rPr lang="es-BO" sz="3600" b="1" dirty="0"/>
              <a:t>-chave </a:t>
            </a:r>
          </a:p>
          <a:p>
            <a:pPr marL="324000" lvl="1" indent="-324000">
              <a:spcBef>
                <a:spcPts val="1600"/>
              </a:spcBef>
            </a:pPr>
            <a:r>
              <a:rPr lang="es-BO" sz="3600" b="1" dirty="0"/>
              <a:t>Responsabilidades </a:t>
            </a:r>
            <a:r>
              <a:rPr lang="es-BO" sz="3600" b="1" dirty="0" err="1"/>
              <a:t>organizacionais</a:t>
            </a:r>
            <a:r>
              <a:rPr lang="es-BO" sz="3600" b="1" dirty="0"/>
              <a:t> </a:t>
            </a:r>
            <a:endParaRPr lang="es-ES" sz="3600" b="1" dirty="0"/>
          </a:p>
          <a:p>
            <a:pPr marL="324000" lvl="1" indent="-324000">
              <a:spcBef>
                <a:spcPts val="1600"/>
              </a:spcBef>
            </a:pPr>
            <a:r>
              <a:rPr lang="es-BO" sz="3600" b="1" dirty="0"/>
              <a:t>Notas de </a:t>
            </a:r>
            <a:r>
              <a:rPr lang="es-BO" sz="3600" b="1" dirty="0" err="1"/>
              <a:t>orientação</a:t>
            </a:r>
            <a:r>
              <a:rPr lang="es-BO" sz="3600" b="1" dirty="0"/>
              <a:t> </a:t>
            </a:r>
            <a:endParaRPr lang="es-ES" sz="3600" b="1" dirty="0"/>
          </a:p>
        </p:txBody>
      </p:sp>
    </p:spTree>
    <p:extLst>
      <p:ext uri="{BB962C8B-B14F-4D97-AF65-F5344CB8AC3E}">
        <p14:creationId xmlns:p14="http://schemas.microsoft.com/office/powerpoint/2010/main" val="928672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9832729" y="6194227"/>
            <a:ext cx="151727" cy="24110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64291" tIns="32146" rIns="64291" bIns="32146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pPr/>
              <a:t>7</a:t>
            </a:fld>
            <a:endParaRPr dirty="0"/>
          </a:p>
        </p:txBody>
      </p:sp>
      <p:sp>
        <p:nvSpPr>
          <p:cNvPr id="7" name="Body">
            <a:extLst>
              <a:ext uri="{FF2B5EF4-FFF2-40B4-BE49-F238E27FC236}">
                <a16:creationId xmlns:a16="http://schemas.microsoft.com/office/drawing/2014/main" id="{47F71A68-4172-4923-8CC8-C71BC9046C99}"/>
              </a:ext>
            </a:extLst>
          </p:cNvPr>
          <p:cNvSpPr txBox="1">
            <a:spLocks/>
          </p:cNvSpPr>
          <p:nvPr/>
        </p:nvSpPr>
        <p:spPr>
          <a:xfrm>
            <a:off x="544750" y="817123"/>
            <a:ext cx="10990758" cy="1363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7" tIns="35717" rIns="35717" bIns="35717" anchor="t">
            <a:no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444750" marR="0" indent="-22225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2889250" marR="0" indent="-22225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333750" marR="0" indent="-22225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3778250" marR="0" indent="-22225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14. EXHIBICION DE VIDEO – CHS ALLIANCE</a:t>
            </a:r>
            <a:endParaRPr lang="es-E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00911" indent="-200911" algn="l">
              <a:buFont typeface="Arial" panose="020B0604020202020204" pitchFamily="34" charset="0"/>
              <a:buChar char="•"/>
            </a:pPr>
            <a:endParaRPr lang="es-E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06928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D0877B-5E0E-BA4F-B339-94122147B7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94331" y="2235200"/>
            <a:ext cx="6646460" cy="2387600"/>
          </a:xfrm>
        </p:spPr>
        <p:txBody>
          <a:bodyPr/>
          <a:lstStyle/>
          <a:p>
            <a:br>
              <a:rPr lang="es-ES_tradnl" sz="7200" b="1" i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4DBAA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_tradnl" sz="7200" b="1" i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4DBA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13702454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4" id="{0BB89D7D-9300-794C-9024-6ACF7DB6BD4E}" vid="{FFC79561-003E-0B40-97DD-960F4FE649B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548E345B6D594AAA06BAD71EA843DF" ma:contentTypeVersion="14" ma:contentTypeDescription="Create a new document." ma:contentTypeScope="" ma:versionID="5c062917d836063c078d70675bbb2748">
  <xsd:schema xmlns:xsd="http://www.w3.org/2001/XMLSchema" xmlns:xs="http://www.w3.org/2001/XMLSchema" xmlns:p="http://schemas.microsoft.com/office/2006/metadata/properties" xmlns:ns2="1355b3f0-e072-4ae3-b261-722c43fa6e26" xmlns:ns3="9051fefc-2ea4-4620-a82b-61f19e316bb6" targetNamespace="http://schemas.microsoft.com/office/2006/metadata/properties" ma:root="true" ma:fieldsID="cb267351adbee37905e8c8ceca07b355" ns2:_="" ns3:_="">
    <xsd:import namespace="1355b3f0-e072-4ae3-b261-722c43fa6e26"/>
    <xsd:import namespace="9051fefc-2ea4-4620-a82b-61f19e316b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55b3f0-e072-4ae3-b261-722c43fa6e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État de validation" ma:internalName="_x00c9_tat_x0020_de_x0020_validation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51fefc-2ea4-4620-a82b-61f19e316bb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1355b3f0-e072-4ae3-b261-722c43fa6e26" xsi:nil="true"/>
  </documentManagement>
</p:properties>
</file>

<file path=customXml/itemProps1.xml><?xml version="1.0" encoding="utf-8"?>
<ds:datastoreItem xmlns:ds="http://schemas.openxmlformats.org/officeDocument/2006/customXml" ds:itemID="{B789E6AF-A04D-4DCB-B46D-F4BCDE186AF8}"/>
</file>

<file path=customXml/itemProps2.xml><?xml version="1.0" encoding="utf-8"?>
<ds:datastoreItem xmlns:ds="http://schemas.openxmlformats.org/officeDocument/2006/customXml" ds:itemID="{150382B6-2246-4820-8AA7-6865D525B5C9}"/>
</file>

<file path=customXml/itemProps3.xml><?xml version="1.0" encoding="utf-8"?>
<ds:datastoreItem xmlns:ds="http://schemas.openxmlformats.org/officeDocument/2006/customXml" ds:itemID="{B91B6BC8-D5D5-4883-8B57-5B8BFC7526D9}"/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3779</TotalTime>
  <Words>293</Words>
  <Application>Microsoft Office PowerPoint</Application>
  <PresentationFormat>Panorámica</PresentationFormat>
  <Paragraphs>36</Paragraphs>
  <Slides>8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Helvetica Light</vt:lpstr>
      <vt:lpstr>Open Sans Bold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Cesar A Alvarez S</dc:creator>
  <cp:lastModifiedBy>Martin Villarroel</cp:lastModifiedBy>
  <cp:revision>67</cp:revision>
  <dcterms:created xsi:type="dcterms:W3CDTF">2021-06-17T11:31:18Z</dcterms:created>
  <dcterms:modified xsi:type="dcterms:W3CDTF">2022-01-10T02:39:49Z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0x01010040548E345B6D594AAA06BAD71EA843DF</vt:lpwstr>
  </property>
</Properties>
</file>